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7"/>
  </p:notesMasterIdLst>
  <p:sldIdLst>
    <p:sldId id="256" r:id="rId3"/>
    <p:sldId id="257" r:id="rId4"/>
    <p:sldId id="305" r:id="rId5"/>
    <p:sldId id="313" r:id="rId6"/>
    <p:sldId id="308" r:id="rId7"/>
    <p:sldId id="309" r:id="rId8"/>
    <p:sldId id="311" r:id="rId9"/>
    <p:sldId id="312" r:id="rId10"/>
    <p:sldId id="310" r:id="rId11"/>
    <p:sldId id="263" r:id="rId12"/>
    <p:sldId id="262" r:id="rId13"/>
    <p:sldId id="314" r:id="rId14"/>
    <p:sldId id="315" r:id="rId15"/>
    <p:sldId id="304" r:id="rId16"/>
  </p:sldIdLst>
  <p:sldSz cx="9144000" cy="5143500" type="screen16x9"/>
  <p:notesSz cx="6858000" cy="9144000"/>
  <p:embeddedFontLst>
    <p:embeddedFont>
      <p:font typeface="Aptos" panose="020B0004020202020204" pitchFamily="34" charset="0"/>
      <p:regular r:id="rId18"/>
      <p:bold r:id="rId19"/>
      <p:italic r:id="rId20"/>
      <p:boldItalic r:id="rId21"/>
    </p:embeddedFont>
    <p:embeddedFont>
      <p:font typeface="Montserrat" pitchFamily="2" charset="77"/>
      <p:regular r:id="rId22"/>
      <p:bold r:id="rId23"/>
      <p:italic r:id="rId24"/>
      <p:boldItalic r:id="rId25"/>
    </p:embeddedFont>
    <p:embeddedFont>
      <p:font typeface="Montserrat ExtraBold" panose="020F0502020204030204" pitchFamily="34" charset="0"/>
      <p:bold r:id="rId26"/>
      <p:italic r:id="rId27"/>
      <p:boldItalic r:id="rId28"/>
    </p:embeddedFont>
    <p:embeddedFont>
      <p:font typeface="Proxima Nova" panose="02000506030000020004" pitchFamily="2" charset="0"/>
      <p:regular r:id="rId29"/>
      <p:bold r:id="rId30"/>
      <p:italic r:id="rId31"/>
      <p:boldItalic r:id="rId32"/>
    </p:embeddedFont>
    <p:embeddedFont>
      <p:font typeface="Proxima Nova Semibold" panose="02000506030000020004"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701A60-C9B1-4A89-90B1-357579328426}">
  <a:tblStyle styleId="{5F701A60-C9B1-4A89-90B1-3575793284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40"/>
  </p:normalViewPr>
  <p:slideViewPr>
    <p:cSldViewPr snapToGrid="0">
      <p:cViewPr varScale="1">
        <p:scale>
          <a:sx n="155" d="100"/>
          <a:sy n="155" d="100"/>
        </p:scale>
        <p:origin x="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1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891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832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2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28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23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751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041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2"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hithAnnapureddy26/Movie-Recommendation-Sysytem-using-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rive.google.com/file/d/1yntvbi3fPlEl5NXx5YgGYd2WC9SKesUB/view?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https://static.javatpoint.com/tutorial/machine-learning/images/k-means-clustering-algorithm-in-machine-learning.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7000" b="-5000"/>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953820" y="4448712"/>
            <a:ext cx="3770615" cy="77056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tx1"/>
                </a:solidFill>
              </a:rPr>
              <a:t>Movie Recommendation System Using R          </a:t>
            </a:r>
            <a:endParaRPr sz="3200" b="0" dirty="0">
              <a:solidFill>
                <a:schemeClr val="tx1"/>
              </a:solidFill>
            </a:endParaRPr>
          </a:p>
        </p:txBody>
      </p:sp>
      <p:sp>
        <p:nvSpPr>
          <p:cNvPr id="3" name="Google Shape;162;p38">
            <a:extLst>
              <a:ext uri="{FF2B5EF4-FFF2-40B4-BE49-F238E27FC236}">
                <a16:creationId xmlns:a16="http://schemas.microsoft.com/office/drawing/2014/main" id="{E86BAE6E-91C4-0882-2151-85E938B88E7D}"/>
              </a:ext>
            </a:extLst>
          </p:cNvPr>
          <p:cNvSpPr txBox="1">
            <a:spLocks/>
          </p:cNvSpPr>
          <p:nvPr/>
        </p:nvSpPr>
        <p:spPr>
          <a:xfrm>
            <a:off x="6558336" y="4372940"/>
            <a:ext cx="3770615" cy="77056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1600" dirty="0">
                <a:solidFill>
                  <a:schemeClr val="tx1"/>
                </a:solidFill>
              </a:rPr>
              <a:t>-Group 4</a:t>
            </a:r>
            <a:endParaRPr lang="en-US" sz="3200" b="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501894" y="1402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Model Deployment</a:t>
            </a:r>
            <a:endParaRPr dirty="0">
              <a:latin typeface="Times New Roman" panose="02020603050405020304" pitchFamily="18" charset="0"/>
              <a:cs typeface="Times New Roman" panose="02020603050405020304" pitchFamily="18" charset="0"/>
            </a:endParaRPr>
          </a:p>
        </p:txBody>
      </p:sp>
      <p:cxnSp>
        <p:nvCxnSpPr>
          <p:cNvPr id="222" name="Google Shape;222;p45"/>
          <p:cNvCxnSpPr/>
          <p:nvPr/>
        </p:nvCxnSpPr>
        <p:spPr>
          <a:xfrm>
            <a:off x="640468" y="6941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362465" y="3050493"/>
            <a:ext cx="6582032" cy="1398898"/>
          </a:xfrm>
          <a:prstGeom prst="rect">
            <a:avLst/>
          </a:prstGeom>
        </p:spPr>
        <p:txBody>
          <a:bodyPr spcFirstLastPara="1" wrap="square" lIns="91425" tIns="91425" rIns="91425" bIns="91425" anchor="t" anchorCtr="0">
            <a:noAutofit/>
          </a:bodyPr>
          <a:lstStyle/>
          <a:p>
            <a:endParaRPr lang="en-US" sz="12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rPr>
              <a:t>Shiny deployment makes it easy to turn R applications into interactive web apps that users can access from any browser. It ensures a seamless experience with responsive design and fast, real-time updates.</a:t>
            </a:r>
            <a:endParaRPr sz="1200" dirty="0">
              <a:latin typeface="Times New Roman" panose="02020603050405020304" pitchFamily="18" charset="0"/>
              <a:cs typeface="Times New Roman" panose="02020603050405020304" pitchFamily="18" charset="0"/>
            </a:endParaRPr>
          </a:p>
        </p:txBody>
      </p:sp>
      <p:pic>
        <p:nvPicPr>
          <p:cNvPr id="6" name="Picture 5" descr="Run Shiny Apps Locally">
            <a:extLst>
              <a:ext uri="{FF2B5EF4-FFF2-40B4-BE49-F238E27FC236}">
                <a16:creationId xmlns:a16="http://schemas.microsoft.com/office/drawing/2014/main" id="{F09BC507-0354-6175-36EC-4A96175BA0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894" y="694109"/>
            <a:ext cx="3675349" cy="20655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98457" y="95249"/>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Times New Roman" panose="02020603050405020304" pitchFamily="18" charset="0"/>
                <a:cs typeface="Times New Roman" panose="02020603050405020304" pitchFamily="18" charset="0"/>
              </a:rPr>
              <a:t>Evaluation</a:t>
            </a:r>
            <a:endParaRPr dirty="0">
              <a:solidFill>
                <a:schemeClr val="accent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938500" y="5659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a:extLst>
              <a:ext uri="{FF2B5EF4-FFF2-40B4-BE49-F238E27FC236}">
                <a16:creationId xmlns:a16="http://schemas.microsoft.com/office/drawing/2014/main" id="{52D62D61-4B78-910A-104A-83934B4886BC}"/>
              </a:ext>
            </a:extLst>
          </p:cNvPr>
          <p:cNvSpPr/>
          <p:nvPr/>
        </p:nvSpPr>
        <p:spPr>
          <a:xfrm>
            <a:off x="271235" y="853373"/>
            <a:ext cx="5019927" cy="653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latin typeface="Times New Roman" panose="02020603050405020304" pitchFamily="18" charset="0"/>
                <a:cs typeface="Times New Roman" panose="02020603050405020304" pitchFamily="18" charset="0"/>
              </a:rPr>
              <a:t>Model 1 is the best performing model with high realistic outputs and logic contains in each recommendation.</a:t>
            </a:r>
          </a:p>
          <a:p>
            <a:pPr algn="ctr"/>
            <a:endParaRPr lang="en-US" dirty="0"/>
          </a:p>
        </p:txBody>
      </p:sp>
      <p:pic>
        <p:nvPicPr>
          <p:cNvPr id="3" name="Picture 2" descr="A screen shot of a computer&#10;&#10;Description automatically generated">
            <a:extLst>
              <a:ext uri="{FF2B5EF4-FFF2-40B4-BE49-F238E27FC236}">
                <a16:creationId xmlns:a16="http://schemas.microsoft.com/office/drawing/2014/main" id="{0030E7A3-CBCA-CFF7-10C0-2B4EC119BE38}"/>
              </a:ext>
            </a:extLst>
          </p:cNvPr>
          <p:cNvPicPr>
            <a:picLocks noChangeAspect="1"/>
          </p:cNvPicPr>
          <p:nvPr/>
        </p:nvPicPr>
        <p:blipFill>
          <a:blip r:embed="rId3"/>
          <a:stretch>
            <a:fillRect/>
          </a:stretch>
        </p:blipFill>
        <p:spPr>
          <a:xfrm>
            <a:off x="163855" y="1686764"/>
            <a:ext cx="5953256" cy="2890787"/>
          </a:xfrm>
          <a:prstGeom prst="rect">
            <a:avLst/>
          </a:prstGeom>
        </p:spPr>
      </p:pic>
      <p:sp>
        <p:nvSpPr>
          <p:cNvPr id="4" name="Rectangle 3">
            <a:extLst>
              <a:ext uri="{FF2B5EF4-FFF2-40B4-BE49-F238E27FC236}">
                <a16:creationId xmlns:a16="http://schemas.microsoft.com/office/drawing/2014/main" id="{5AF1F18F-E6D9-ED8A-5E23-F22CC6B0604F}"/>
              </a:ext>
            </a:extLst>
          </p:cNvPr>
          <p:cNvSpPr/>
          <p:nvPr/>
        </p:nvSpPr>
        <p:spPr>
          <a:xfrm>
            <a:off x="6880917" y="3061113"/>
            <a:ext cx="2156893" cy="195806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latin typeface="Times New Roman" panose="02020603050405020304" pitchFamily="18" charset="0"/>
                <a:cs typeface="Times New Roman" panose="02020603050405020304" pitchFamily="18" charset="0"/>
              </a:rPr>
              <a:t>Why Model 1?</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Easier to Deploy and Better Result </a:t>
            </a:r>
          </a:p>
          <a:p>
            <a:pPr algn="ct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98457" y="95249"/>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Times New Roman" panose="02020603050405020304" pitchFamily="18" charset="0"/>
                <a:cs typeface="Times New Roman" panose="02020603050405020304" pitchFamily="18" charset="0"/>
              </a:rPr>
              <a:t>Evaluation</a:t>
            </a:r>
            <a:endParaRPr dirty="0">
              <a:solidFill>
                <a:schemeClr val="accent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938500" y="5659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screenshot of a computer&#10;&#10;Description automatically generated">
            <a:extLst>
              <a:ext uri="{FF2B5EF4-FFF2-40B4-BE49-F238E27FC236}">
                <a16:creationId xmlns:a16="http://schemas.microsoft.com/office/drawing/2014/main" id="{57FE3D8E-A92B-23FB-BCB6-56FE5AAD09E5}"/>
              </a:ext>
            </a:extLst>
          </p:cNvPr>
          <p:cNvPicPr>
            <a:picLocks noChangeAspect="1"/>
          </p:cNvPicPr>
          <p:nvPr/>
        </p:nvPicPr>
        <p:blipFill rotWithShape="1">
          <a:blip r:embed="rId3"/>
          <a:srcRect r="5648" b="10611"/>
          <a:stretch/>
        </p:blipFill>
        <p:spPr>
          <a:xfrm>
            <a:off x="273908" y="857902"/>
            <a:ext cx="5607908" cy="1959435"/>
          </a:xfrm>
          <a:prstGeom prst="rect">
            <a:avLst/>
          </a:prstGeom>
        </p:spPr>
      </p:pic>
      <p:sp>
        <p:nvSpPr>
          <p:cNvPr id="5" name="Google Shape;224;p45">
            <a:extLst>
              <a:ext uri="{FF2B5EF4-FFF2-40B4-BE49-F238E27FC236}">
                <a16:creationId xmlns:a16="http://schemas.microsoft.com/office/drawing/2014/main" id="{908636B5-1088-0035-5882-AEB07AD00F77}"/>
              </a:ext>
            </a:extLst>
          </p:cNvPr>
          <p:cNvSpPr txBox="1">
            <a:spLocks/>
          </p:cNvSpPr>
          <p:nvPr/>
        </p:nvSpPr>
        <p:spPr>
          <a:xfrm>
            <a:off x="345990" y="3154102"/>
            <a:ext cx="6582032" cy="1718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n-US" sz="1600" dirty="0"/>
              <a:t>"</a:t>
            </a:r>
            <a:r>
              <a:rPr lang="en-US" sz="1200" dirty="0">
                <a:latin typeface="Times New Roman" panose="02020603050405020304" pitchFamily="18" charset="0"/>
                <a:cs typeface="Times New Roman" panose="02020603050405020304" pitchFamily="18" charset="0"/>
              </a:rPr>
              <a:t>X-Men: First Class (2011)" was clustered with action, sci-fi, and adventure films. Recommendations:</a:t>
            </a:r>
          </a:p>
          <a:p>
            <a:pPr marL="139700" indent="0">
              <a:buNone/>
            </a:pP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Captain America (2011):</a:t>
            </a:r>
            <a:r>
              <a:rPr lang="en-US" sz="1200" dirty="0">
                <a:latin typeface="Times New Roman" panose="02020603050405020304" pitchFamily="18" charset="0"/>
                <a:cs typeface="Times New Roman" panose="02020603050405020304" pitchFamily="18" charset="0"/>
              </a:rPr>
              <a:t> Similar genre/year.</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Where Eagles Dare (1968):</a:t>
            </a:r>
            <a:r>
              <a:rPr lang="en-US" sz="1200" dirty="0">
                <a:latin typeface="Times New Roman" panose="02020603050405020304" pitchFamily="18" charset="0"/>
                <a:cs typeface="Times New Roman" panose="02020603050405020304" pitchFamily="18" charset="0"/>
              </a:rPr>
              <a:t> High-rated action-adventure.</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The Train (1964):</a:t>
            </a:r>
            <a:r>
              <a:rPr lang="en-US" sz="1200" dirty="0">
                <a:latin typeface="Times New Roman" panose="02020603050405020304" pitchFamily="18" charset="0"/>
                <a:cs typeface="Times New Roman" panose="02020603050405020304" pitchFamily="18" charset="0"/>
              </a:rPr>
              <a:t> Tactical historical action.</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 Better Tomorrow III (1989):</a:t>
            </a:r>
            <a:r>
              <a:rPr lang="en-US" sz="1200" dirty="0">
                <a:latin typeface="Times New Roman" panose="02020603050405020304" pitchFamily="18" charset="0"/>
                <a:cs typeface="Times New Roman" panose="02020603050405020304" pitchFamily="18" charset="0"/>
              </a:rPr>
              <a:t> Intense action-drama.</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Sharpe's Sword (1995):</a:t>
            </a:r>
            <a:r>
              <a:rPr lang="en-US" sz="1200" dirty="0">
                <a:latin typeface="Times New Roman" panose="02020603050405020304" pitchFamily="18" charset="0"/>
                <a:cs typeface="Times New Roman" panose="02020603050405020304" pitchFamily="18" charset="0"/>
              </a:rPr>
              <a:t> Action-war with teamwork themes.</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59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98457" y="21881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Times New Roman" panose="02020603050405020304" pitchFamily="18" charset="0"/>
                <a:cs typeface="Times New Roman" panose="02020603050405020304" pitchFamily="18" charset="0"/>
              </a:rPr>
              <a:t>Resources</a:t>
            </a:r>
            <a:endParaRPr dirty="0">
              <a:solidFill>
                <a:schemeClr val="accent1"/>
              </a:solidFill>
              <a:latin typeface="Times New Roman" panose="02020603050405020304" pitchFamily="18" charset="0"/>
              <a:cs typeface="Times New Roman" panose="02020603050405020304" pitchFamily="18" charset="0"/>
            </a:endParaRPr>
          </a:p>
        </p:txBody>
      </p:sp>
      <p:cxnSp>
        <p:nvCxnSpPr>
          <p:cNvPr id="216" name="Google Shape;216;p44"/>
          <p:cNvCxnSpPr/>
          <p:nvPr/>
        </p:nvCxnSpPr>
        <p:spPr>
          <a:xfrm>
            <a:off x="887130" y="75088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24;p45">
            <a:extLst>
              <a:ext uri="{FF2B5EF4-FFF2-40B4-BE49-F238E27FC236}">
                <a16:creationId xmlns:a16="http://schemas.microsoft.com/office/drawing/2014/main" id="{908636B5-1088-0035-5882-AEB07AD00F77}"/>
              </a:ext>
            </a:extLst>
          </p:cNvPr>
          <p:cNvSpPr txBox="1">
            <a:spLocks/>
          </p:cNvSpPr>
          <p:nvPr/>
        </p:nvSpPr>
        <p:spPr>
          <a:xfrm>
            <a:off x="156519" y="1251162"/>
            <a:ext cx="6582032" cy="2241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n-US" sz="1200" dirty="0">
                <a:latin typeface="Times New Roman" panose="02020603050405020304" pitchFamily="18" charset="0"/>
                <a:cs typeface="Times New Roman" panose="02020603050405020304" pitchFamily="18" charset="0"/>
                <a:hlinkClick r:id="rId3"/>
              </a:rPr>
              <a:t>GitHub</a:t>
            </a:r>
            <a:r>
              <a:rPr lang="en-US" sz="1200" dirty="0">
                <a:latin typeface="Times New Roman" panose="02020603050405020304" pitchFamily="18" charset="0"/>
                <a:cs typeface="Times New Roman" panose="02020603050405020304" pitchFamily="18" charset="0"/>
              </a:rPr>
              <a:t>: https://</a:t>
            </a:r>
            <a:r>
              <a:rPr lang="en-US" sz="1200" dirty="0" err="1">
                <a:latin typeface="Times New Roman" panose="02020603050405020304" pitchFamily="18" charset="0"/>
                <a:cs typeface="Times New Roman" panose="02020603050405020304" pitchFamily="18" charset="0"/>
              </a:rPr>
              <a:t>github.com</a:t>
            </a:r>
            <a:r>
              <a:rPr lang="en-US" sz="1200" dirty="0">
                <a:latin typeface="Times New Roman" panose="02020603050405020304" pitchFamily="18" charset="0"/>
                <a:cs typeface="Times New Roman" panose="02020603050405020304" pitchFamily="18" charset="0"/>
              </a:rPr>
              <a:t>/RohithAnnapureddy26/Movie-Recommendation-</a:t>
            </a:r>
            <a:r>
              <a:rPr lang="en-US" sz="1200" dirty="0" err="1">
                <a:latin typeface="Times New Roman" panose="02020603050405020304" pitchFamily="18" charset="0"/>
                <a:cs typeface="Times New Roman" panose="02020603050405020304" pitchFamily="18" charset="0"/>
              </a:rPr>
              <a:t>Sysytem</a:t>
            </a:r>
            <a:r>
              <a:rPr lang="en-US" sz="1200" dirty="0">
                <a:latin typeface="Times New Roman" panose="02020603050405020304" pitchFamily="18" charset="0"/>
                <a:cs typeface="Times New Roman" panose="02020603050405020304" pitchFamily="18" charset="0"/>
              </a:rPr>
              <a:t>-using-R</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139700" indent="0">
              <a:buNone/>
            </a:pPr>
            <a:r>
              <a:rPr lang="en-US" sz="1200" dirty="0">
                <a:latin typeface="Times New Roman" panose="02020603050405020304" pitchFamily="18" charset="0"/>
                <a:cs typeface="Times New Roman" panose="02020603050405020304" pitchFamily="18" charset="0"/>
                <a:hlinkClick r:id="rId4"/>
              </a:rPr>
              <a:t>Demo Video : https://drive.google.com/file/d/1yntvbi3fPlEl5NXx5YgGYd2WC9SKesUB/view?usp=sharing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84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t="-14000" r="-1000" b="-14000"/>
          </a:stretch>
        </a:blipFill>
        <a:effectLst/>
      </p:bgPr>
    </p:bg>
    <p:spTree>
      <p:nvGrpSpPr>
        <p:cNvPr id="1" name="Shape 1439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810178" y="391648"/>
            <a:ext cx="3915088" cy="613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171" name="Google Shape;171;p39"/>
          <p:cNvSpPr txBox="1">
            <a:spLocks noGrp="1"/>
          </p:cNvSpPr>
          <p:nvPr>
            <p:ph type="body" idx="1"/>
          </p:nvPr>
        </p:nvSpPr>
        <p:spPr>
          <a:xfrm>
            <a:off x="249579" y="1021014"/>
            <a:ext cx="5887610" cy="3730837"/>
          </a:xfrm>
          <a:prstGeom prst="rect">
            <a:avLst/>
          </a:prstGeom>
        </p:spPr>
        <p:txBody>
          <a:bodyPr spcFirstLastPara="1" wrap="square" lIns="91425" tIns="91425" rIns="91425" bIns="91425" anchor="t" anchorCtr="0">
            <a:noAutofit/>
          </a:bodyPr>
          <a:lstStyle/>
          <a:p>
            <a:r>
              <a:rPr lang="en-US" sz="1200" dirty="0">
                <a:latin typeface="Times New Roman" panose="02020603050405020304" pitchFamily="18" charset="0"/>
                <a:cs typeface="Times New Roman" panose="02020603050405020304" pitchFamily="18" charset="0"/>
              </a:rPr>
              <a:t>Movie recommendation systems use data mining techniques to analyze user preferences, viewing history, and movie attributes. By identifying patterns in this data, these systems help platforms like Netflix and Amazon Prime Video suggest movies that users are most likely to enjoy.</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With the help of artificial intelligence, machine learning, and data mining, these systems personalize the user experience, make content discovery easier, and drive higher user engagement, benefiting both viewers and companies.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Top Research in Fortune Companies</a:t>
            </a:r>
          </a:p>
          <a:p>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Netflix: Advanced AI and data mining power its recommendation system, saving over $1 billion annually by reducing churn and boosting engagement.</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Amazon Prime Video: Integrates recommendation systems with e-commerce to drive cross-sales and customer retention.</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YouTube (Alphabet): Uses recommendation algorithms to maximize ad revenue and user engagement.</a:t>
            </a:r>
          </a:p>
          <a:p>
            <a:pPr marL="155575" indent="0">
              <a:buNone/>
            </a:pPr>
            <a:endParaRPr lang="en-US" dirty="0"/>
          </a:p>
          <a:p>
            <a:pPr marL="0" lvl="0" indent="0" algn="l" rtl="0">
              <a:spcBef>
                <a:spcPts val="0"/>
              </a:spcBef>
              <a:spcAft>
                <a:spcPts val="1600"/>
              </a:spcAft>
              <a:buNone/>
            </a:pPr>
            <a:endParaRPr dirty="0"/>
          </a:p>
        </p:txBody>
      </p:sp>
      <p:cxnSp>
        <p:nvCxnSpPr>
          <p:cNvPr id="172" name="Google Shape;172;p39"/>
          <p:cNvCxnSpPr/>
          <p:nvPr/>
        </p:nvCxnSpPr>
        <p:spPr>
          <a:xfrm>
            <a:off x="880835" y="93105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pic>
        <p:nvPicPr>
          <p:cNvPr id="2054" name="Picture 6" descr="Netflix, Youtube and Prime Video. Amazon and Netflix streaming service.  Google YouTube and Apple TV icon. Editorial online video icons. Vector.  Rivne, Ukraine - December 1, 2020. Stock Vector | Adobe Stock">
            <a:extLst>
              <a:ext uri="{FF2B5EF4-FFF2-40B4-BE49-F238E27FC236}">
                <a16:creationId xmlns:a16="http://schemas.microsoft.com/office/drawing/2014/main" id="{FF1DE8CB-7898-865C-7009-B774273891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6" t="9319" r="2778" b="8359"/>
          <a:stretch/>
        </p:blipFill>
        <p:spPr bwMode="auto">
          <a:xfrm>
            <a:off x="6227804" y="3583168"/>
            <a:ext cx="2666617" cy="1277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430384" y="469035"/>
            <a:ext cx="6315978" cy="613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System Design (How it Works !!)</a:t>
            </a:r>
            <a:endParaRPr sz="1800" dirty="0">
              <a:latin typeface="Times New Roman" panose="02020603050405020304" pitchFamily="18" charset="0"/>
              <a:cs typeface="Times New Roman" panose="02020603050405020304" pitchFamily="18" charset="0"/>
            </a:endParaRPr>
          </a:p>
        </p:txBody>
      </p:sp>
      <p:sp>
        <p:nvSpPr>
          <p:cNvPr id="171" name="Google Shape;171;p39"/>
          <p:cNvSpPr txBox="1">
            <a:spLocks noGrp="1"/>
          </p:cNvSpPr>
          <p:nvPr>
            <p:ph type="body" idx="1"/>
          </p:nvPr>
        </p:nvSpPr>
        <p:spPr>
          <a:xfrm>
            <a:off x="249579" y="1021015"/>
            <a:ext cx="5887610" cy="3039900"/>
          </a:xfrm>
          <a:prstGeom prst="rect">
            <a:avLst/>
          </a:prstGeom>
        </p:spPr>
        <p:txBody>
          <a:bodyPr spcFirstLastPara="1" wrap="square" lIns="91425" tIns="91425" rIns="91425" bIns="91425" anchor="t" anchorCtr="0">
            <a:noAutofit/>
          </a:bodyPr>
          <a:lstStyle/>
          <a:p>
            <a:pPr marL="155575" indent="0">
              <a:buNone/>
            </a:pPr>
            <a:endParaRPr lang="en-US" dirty="0"/>
          </a:p>
          <a:p>
            <a:pPr marL="0" lvl="0" indent="0" algn="l" rtl="0">
              <a:spcBef>
                <a:spcPts val="0"/>
              </a:spcBef>
              <a:spcAft>
                <a:spcPts val="1600"/>
              </a:spcAft>
              <a:buNone/>
            </a:pPr>
            <a:endParaRPr dirty="0"/>
          </a:p>
        </p:txBody>
      </p:sp>
      <p:cxnSp>
        <p:nvCxnSpPr>
          <p:cNvPr id="172" name="Google Shape;172;p39"/>
          <p:cNvCxnSpPr/>
          <p:nvPr/>
        </p:nvCxnSpPr>
        <p:spPr>
          <a:xfrm>
            <a:off x="430384" y="89810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cxnSp>
        <p:nvCxnSpPr>
          <p:cNvPr id="2" name="Google Shape;172;p39">
            <a:extLst>
              <a:ext uri="{FF2B5EF4-FFF2-40B4-BE49-F238E27FC236}">
                <a16:creationId xmlns:a16="http://schemas.microsoft.com/office/drawing/2014/main" id="{616E0ACB-2CDD-AD21-D990-E8849D442EE8}"/>
              </a:ext>
            </a:extLst>
          </p:cNvPr>
          <p:cNvCxnSpPr/>
          <p:nvPr/>
        </p:nvCxnSpPr>
        <p:spPr>
          <a:xfrm>
            <a:off x="3193384" y="89810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F1CDE601-6628-7DD7-8185-D08269F8837C}"/>
              </a:ext>
            </a:extLst>
          </p:cNvPr>
          <p:cNvPicPr>
            <a:picLocks noChangeAspect="1"/>
          </p:cNvPicPr>
          <p:nvPr/>
        </p:nvPicPr>
        <p:blipFill>
          <a:blip r:embed="rId3"/>
          <a:stretch>
            <a:fillRect/>
          </a:stretch>
        </p:blipFill>
        <p:spPr>
          <a:xfrm>
            <a:off x="125628" y="1634565"/>
            <a:ext cx="6481118" cy="3283039"/>
          </a:xfrm>
          <a:prstGeom prst="rect">
            <a:avLst/>
          </a:prstGeom>
        </p:spPr>
      </p:pic>
    </p:spTree>
    <p:extLst>
      <p:ext uri="{BB962C8B-B14F-4D97-AF65-F5344CB8AC3E}">
        <p14:creationId xmlns:p14="http://schemas.microsoft.com/office/powerpoint/2010/main" val="3646228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0" y="381503"/>
            <a:ext cx="6884816" cy="613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Data Preprocessing  (Turning raw data into reliable insights)</a:t>
            </a:r>
            <a:endParaRPr sz="1800" dirty="0">
              <a:latin typeface="Times New Roman" panose="02020603050405020304" pitchFamily="18" charset="0"/>
              <a:cs typeface="Times New Roman" panose="02020603050405020304" pitchFamily="18" charset="0"/>
            </a:endParaRPr>
          </a:p>
        </p:txBody>
      </p:sp>
      <p:sp>
        <p:nvSpPr>
          <p:cNvPr id="171" name="Google Shape;171;p39"/>
          <p:cNvSpPr txBox="1">
            <a:spLocks noGrp="1"/>
          </p:cNvSpPr>
          <p:nvPr>
            <p:ph type="body" idx="1"/>
          </p:nvPr>
        </p:nvSpPr>
        <p:spPr>
          <a:xfrm>
            <a:off x="150298" y="1144581"/>
            <a:ext cx="5887610" cy="3838259"/>
          </a:xfrm>
          <a:prstGeom prst="rect">
            <a:avLst/>
          </a:prstGeom>
        </p:spPr>
        <p:txBody>
          <a:bodyPr spcFirstLastPara="1" wrap="square" lIns="91425" tIns="91425" rIns="91425" bIns="91425" anchor="t" anchorCtr="0">
            <a:noAutofit/>
          </a:bodyPr>
          <a:lstStyle/>
          <a:p>
            <a:pPr marL="155575" indent="0" algn="just">
              <a:buNone/>
            </a:pPr>
            <a:endParaRPr lang="en-US" sz="1200" dirty="0">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r>
              <a:rPr lang="en-US" sz="1200" b="1" dirty="0">
                <a:latin typeface="Times New Roman" panose="02020603050405020304" pitchFamily="18" charset="0"/>
                <a:cs typeface="Times New Roman" panose="02020603050405020304" pitchFamily="18" charset="0"/>
              </a:rPr>
              <a:t>Dataset Overview : </a:t>
            </a:r>
            <a:r>
              <a:rPr lang="en-US" sz="1200" dirty="0">
                <a:latin typeface="Times New Roman" panose="02020603050405020304" pitchFamily="18" charset="0"/>
                <a:cs typeface="Times New Roman" panose="02020603050405020304" pitchFamily="18" charset="0"/>
              </a:rPr>
              <a:t>Movie Lens 20M Dataset.</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Focused on movies.csv and </a:t>
            </a:r>
            <a:r>
              <a:rPr lang="en-US" sz="1200" dirty="0" err="1">
                <a:latin typeface="Times New Roman" panose="02020603050405020304" pitchFamily="18" charset="0"/>
                <a:cs typeface="Times New Roman" panose="02020603050405020304" pitchFamily="18" charset="0"/>
              </a:rPr>
              <a:t>ratings.csv</a:t>
            </a:r>
            <a:r>
              <a:rPr lang="en-US" sz="1200" dirty="0">
                <a:latin typeface="Times New Roman" panose="02020603050405020304" pitchFamily="18" charset="0"/>
                <a:cs typeface="Times New Roman" panose="02020603050405020304" pitchFamily="18" charset="0"/>
              </a:rPr>
              <a:t> for generating recommendations.</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Merged movies.csv and ratings.csv into a unified dataset.</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Removed timestamp  column to focus on movie features.</a:t>
            </a:r>
          </a:p>
          <a:p>
            <a:pPr marL="0" lvl="0" indent="0" algn="just" rtl="0">
              <a:spcBef>
                <a:spcPts val="0"/>
              </a:spcBef>
              <a:spcAft>
                <a:spcPts val="1600"/>
              </a:spcAft>
              <a:buNone/>
            </a:pPr>
            <a:r>
              <a:rPr lang="en-US" sz="1200" u="sng" dirty="0">
                <a:latin typeface="Times New Roman" panose="02020603050405020304" pitchFamily="18" charset="0"/>
                <a:cs typeface="Times New Roman" panose="02020603050405020304" pitchFamily="18" charset="0"/>
              </a:rPr>
              <a:t>Created 3 custom recommendation datasets:</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1. Content-based: 27,000 rows (one per movie), using features like genres and ratings (user information removed).</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2. User-based: Utilized data from 2,000 users for personalized recommendations.</a:t>
            </a:r>
          </a:p>
          <a:p>
            <a:pPr marL="0" lvl="0" indent="0" algn="just" rtl="0">
              <a:spcBef>
                <a:spcPts val="0"/>
              </a:spcBef>
              <a:spcAft>
                <a:spcPts val="1600"/>
              </a:spcAft>
              <a:buNone/>
            </a:pPr>
            <a:r>
              <a:rPr lang="en-US" sz="1200" dirty="0">
                <a:latin typeface="Times New Roman" panose="02020603050405020304" pitchFamily="18" charset="0"/>
                <a:cs typeface="Times New Roman" panose="02020603050405020304" pitchFamily="18" charset="0"/>
              </a:rPr>
              <a:t>3. Item-based: Focused on item-item similarities for recommendations.</a:t>
            </a:r>
            <a:endParaRPr sz="1200" dirty="0">
              <a:latin typeface="Times New Roman" panose="02020603050405020304" pitchFamily="18" charset="0"/>
              <a:cs typeface="Times New Roman" panose="02020603050405020304" pitchFamily="18" charset="0"/>
            </a:endParaRPr>
          </a:p>
        </p:txBody>
      </p:sp>
      <p:cxnSp>
        <p:nvCxnSpPr>
          <p:cNvPr id="172" name="Google Shape;172;p39"/>
          <p:cNvCxnSpPr/>
          <p:nvPr/>
        </p:nvCxnSpPr>
        <p:spPr>
          <a:xfrm>
            <a:off x="150298" y="8322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cxnSp>
        <p:nvCxnSpPr>
          <p:cNvPr id="2" name="Google Shape;172;p39">
            <a:extLst>
              <a:ext uri="{FF2B5EF4-FFF2-40B4-BE49-F238E27FC236}">
                <a16:creationId xmlns:a16="http://schemas.microsoft.com/office/drawing/2014/main" id="{616E0ACB-2CDD-AD21-D990-E8849D442EE8}"/>
              </a:ext>
            </a:extLst>
          </p:cNvPr>
          <p:cNvCxnSpPr/>
          <p:nvPr/>
        </p:nvCxnSpPr>
        <p:spPr>
          <a:xfrm>
            <a:off x="2863207" y="8322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E6DAB0DC-2E03-1102-828F-A58037DB46E2}"/>
              </a:ext>
            </a:extLst>
          </p:cNvPr>
          <p:cNvSpPr txBox="1"/>
          <p:nvPr/>
        </p:nvSpPr>
        <p:spPr>
          <a:xfrm>
            <a:off x="6351372" y="2840512"/>
            <a:ext cx="2413686" cy="2031325"/>
          </a:xfrm>
          <a:prstGeom prst="rect">
            <a:avLst/>
          </a:prstGeom>
          <a:noFill/>
        </p:spPr>
        <p:txBody>
          <a:bodyPr wrap="square" rtlCol="0">
            <a:spAutoFit/>
          </a:bodyPr>
          <a:lstStyle/>
          <a:p>
            <a:pPr>
              <a:buClr>
                <a:schemeClr val="bg1"/>
              </a:buClr>
            </a:pPr>
            <a:r>
              <a:rPr lang="en-US" u="sng" dirty="0">
                <a:solidFill>
                  <a:schemeClr val="bg1"/>
                </a:solidFill>
                <a:latin typeface="Times New Roman" panose="02020603050405020304" pitchFamily="18" charset="0"/>
                <a:cs typeface="Times New Roman" panose="02020603050405020304" pitchFamily="18" charset="0"/>
              </a:rPr>
              <a:t>Preprocessing</a:t>
            </a:r>
            <a:r>
              <a:rPr lang="en-US" dirty="0">
                <a:solidFill>
                  <a:schemeClr val="bg1"/>
                </a:solidFill>
                <a:latin typeface="Times New Roman" panose="02020603050405020304" pitchFamily="18" charset="0"/>
                <a:cs typeface="Times New Roman" panose="02020603050405020304" pitchFamily="18" charset="0"/>
              </a:rPr>
              <a:t> :</a:t>
            </a:r>
          </a:p>
          <a:p>
            <a:pPr marL="400050" indent="-400050">
              <a:buClr>
                <a:schemeClr val="bg1"/>
              </a:buClr>
              <a:buFont typeface="+mj-lt"/>
              <a:buAutoNum type="romanLcPeriod"/>
            </a:pPr>
            <a:endParaRPr lang="en-US" dirty="0">
              <a:solidFill>
                <a:schemeClr val="bg1"/>
              </a:solidFill>
              <a:latin typeface="Times New Roman" panose="02020603050405020304" pitchFamily="18" charset="0"/>
              <a:cs typeface="Times New Roman" panose="02020603050405020304" pitchFamily="18" charset="0"/>
            </a:endParaRPr>
          </a:p>
          <a:p>
            <a:pPr marL="400050" indent="-400050">
              <a:buClr>
                <a:schemeClr val="bg1"/>
              </a:buClr>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Removed  Duplicates</a:t>
            </a:r>
          </a:p>
          <a:p>
            <a:pPr marL="400050" indent="-400050">
              <a:buClr>
                <a:schemeClr val="bg1"/>
              </a:buClr>
              <a:buFont typeface="+mj-lt"/>
              <a:buAutoNum type="romanLcPeriod"/>
            </a:pPr>
            <a:endParaRPr lang="en-US" dirty="0">
              <a:solidFill>
                <a:schemeClr val="bg1"/>
              </a:solidFill>
              <a:latin typeface="Times New Roman" panose="02020603050405020304" pitchFamily="18" charset="0"/>
              <a:cs typeface="Times New Roman" panose="02020603050405020304" pitchFamily="18" charset="0"/>
            </a:endParaRPr>
          </a:p>
          <a:p>
            <a:pPr marL="400050" indent="-400050">
              <a:buClr>
                <a:schemeClr val="bg1"/>
              </a:buClr>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Checking null Values</a:t>
            </a:r>
          </a:p>
          <a:p>
            <a:pPr marL="400050" indent="-400050">
              <a:buClr>
                <a:schemeClr val="bg1"/>
              </a:buClr>
              <a:buFont typeface="+mj-lt"/>
              <a:buAutoNum type="romanLcPeriod"/>
            </a:pPr>
            <a:endParaRPr lang="en-US" dirty="0">
              <a:solidFill>
                <a:schemeClr val="bg1"/>
              </a:solidFill>
              <a:latin typeface="Times New Roman" panose="02020603050405020304" pitchFamily="18" charset="0"/>
              <a:cs typeface="Times New Roman" panose="02020603050405020304" pitchFamily="18" charset="0"/>
            </a:endParaRPr>
          </a:p>
          <a:p>
            <a:pPr marL="400050" indent="-400050">
              <a:buClr>
                <a:schemeClr val="bg1"/>
              </a:buClr>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Feature Scaling</a:t>
            </a:r>
          </a:p>
          <a:p>
            <a:pPr marL="400050" indent="-400050">
              <a:buClr>
                <a:schemeClr val="bg1"/>
              </a:buClr>
              <a:buFont typeface="+mj-lt"/>
              <a:buAutoNum type="romanLcPeriod"/>
            </a:pPr>
            <a:endParaRPr lang="en-US" dirty="0">
              <a:solidFill>
                <a:schemeClr val="bg1"/>
              </a:solidFill>
              <a:latin typeface="Times New Roman" panose="02020603050405020304" pitchFamily="18" charset="0"/>
              <a:cs typeface="Times New Roman" panose="02020603050405020304" pitchFamily="18" charset="0"/>
            </a:endParaRPr>
          </a:p>
          <a:p>
            <a:pPr marL="400050" indent="-400050">
              <a:buClr>
                <a:schemeClr val="bg1"/>
              </a:buClr>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One Hot Encoding</a:t>
            </a:r>
          </a:p>
        </p:txBody>
      </p:sp>
      <p:pic>
        <p:nvPicPr>
          <p:cNvPr id="4" name="Picture 3">
            <a:extLst>
              <a:ext uri="{FF2B5EF4-FFF2-40B4-BE49-F238E27FC236}">
                <a16:creationId xmlns:a16="http://schemas.microsoft.com/office/drawing/2014/main" id="{C6FBCF2E-6DC3-2E4C-3B5A-DEB9CE04C58C}"/>
              </a:ext>
            </a:extLst>
          </p:cNvPr>
          <p:cNvPicPr>
            <a:picLocks noChangeAspect="1"/>
          </p:cNvPicPr>
          <p:nvPr/>
        </p:nvPicPr>
        <p:blipFill>
          <a:blip r:embed="rId3"/>
          <a:stretch>
            <a:fillRect/>
          </a:stretch>
        </p:blipFill>
        <p:spPr>
          <a:xfrm>
            <a:off x="4901042" y="1828787"/>
            <a:ext cx="1450330" cy="642013"/>
          </a:xfrm>
          <a:prstGeom prst="rect">
            <a:avLst/>
          </a:prstGeom>
        </p:spPr>
      </p:pic>
      <p:cxnSp>
        <p:nvCxnSpPr>
          <p:cNvPr id="6" name="Straight Connector 5">
            <a:extLst>
              <a:ext uri="{FF2B5EF4-FFF2-40B4-BE49-F238E27FC236}">
                <a16:creationId xmlns:a16="http://schemas.microsoft.com/office/drawing/2014/main" id="{20D50E96-E766-70F2-728C-F6FF2F22A58C}"/>
              </a:ext>
            </a:extLst>
          </p:cNvPr>
          <p:cNvCxnSpPr>
            <a:cxnSpLocks/>
          </p:cNvCxnSpPr>
          <p:nvPr/>
        </p:nvCxnSpPr>
        <p:spPr>
          <a:xfrm>
            <a:off x="6268995" y="2726724"/>
            <a:ext cx="2265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425083-BCBE-F299-A392-78303A47A7C0}"/>
              </a:ext>
            </a:extLst>
          </p:cNvPr>
          <p:cNvCxnSpPr>
            <a:cxnSpLocks/>
          </p:cNvCxnSpPr>
          <p:nvPr/>
        </p:nvCxnSpPr>
        <p:spPr>
          <a:xfrm>
            <a:off x="6268995" y="2726724"/>
            <a:ext cx="0" cy="2256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1A7C35-DB13-3BC7-9DDA-594AFB76A39C}"/>
              </a:ext>
            </a:extLst>
          </p:cNvPr>
          <p:cNvCxnSpPr>
            <a:cxnSpLocks/>
          </p:cNvCxnSpPr>
          <p:nvPr/>
        </p:nvCxnSpPr>
        <p:spPr>
          <a:xfrm flipH="1">
            <a:off x="6268995" y="4982840"/>
            <a:ext cx="2277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533644-144D-469D-3358-F5195BAD0C40}"/>
              </a:ext>
            </a:extLst>
          </p:cNvPr>
          <p:cNvCxnSpPr>
            <a:cxnSpLocks/>
          </p:cNvCxnSpPr>
          <p:nvPr/>
        </p:nvCxnSpPr>
        <p:spPr>
          <a:xfrm flipV="1">
            <a:off x="8534400" y="2726724"/>
            <a:ext cx="0" cy="22561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5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0" y="42406"/>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Exploratory Data Analysis</a:t>
            </a:r>
            <a:endParaRPr dirty="0">
              <a:latin typeface="Times New Roman" panose="02020603050405020304" pitchFamily="18" charset="0"/>
              <a:cs typeface="Times New Roman" panose="02020603050405020304" pitchFamily="18" charset="0"/>
            </a:endParaRPr>
          </a:p>
        </p:txBody>
      </p:sp>
      <p:cxnSp>
        <p:nvCxnSpPr>
          <p:cNvPr id="222" name="Google Shape;222;p45"/>
          <p:cNvCxnSpPr/>
          <p:nvPr/>
        </p:nvCxnSpPr>
        <p:spPr>
          <a:xfrm>
            <a:off x="672937" y="58701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Picture 9">
            <a:extLst>
              <a:ext uri="{FF2B5EF4-FFF2-40B4-BE49-F238E27FC236}">
                <a16:creationId xmlns:a16="http://schemas.microsoft.com/office/drawing/2014/main" id="{364B225F-6BBA-80A3-7197-F5FEE0F4AF55}"/>
              </a:ext>
            </a:extLst>
          </p:cNvPr>
          <p:cNvPicPr>
            <a:picLocks noChangeAspect="1"/>
          </p:cNvPicPr>
          <p:nvPr/>
        </p:nvPicPr>
        <p:blipFill>
          <a:blip r:embed="rId3"/>
          <a:stretch>
            <a:fillRect/>
          </a:stretch>
        </p:blipFill>
        <p:spPr>
          <a:xfrm>
            <a:off x="117389" y="763299"/>
            <a:ext cx="3186949" cy="2034489"/>
          </a:xfrm>
          <a:prstGeom prst="rect">
            <a:avLst/>
          </a:prstGeom>
        </p:spPr>
      </p:pic>
      <p:pic>
        <p:nvPicPr>
          <p:cNvPr id="11" name="Picture 10">
            <a:extLst>
              <a:ext uri="{FF2B5EF4-FFF2-40B4-BE49-F238E27FC236}">
                <a16:creationId xmlns:a16="http://schemas.microsoft.com/office/drawing/2014/main" id="{8149CF3A-F1E6-EF4B-D756-AA1699D48AD6}"/>
              </a:ext>
            </a:extLst>
          </p:cNvPr>
          <p:cNvPicPr>
            <a:picLocks noChangeAspect="1"/>
          </p:cNvPicPr>
          <p:nvPr/>
        </p:nvPicPr>
        <p:blipFill>
          <a:blip r:embed="rId4"/>
          <a:stretch>
            <a:fillRect/>
          </a:stretch>
        </p:blipFill>
        <p:spPr>
          <a:xfrm>
            <a:off x="3304338" y="2974068"/>
            <a:ext cx="2900146" cy="2093371"/>
          </a:xfrm>
          <a:prstGeom prst="rect">
            <a:avLst/>
          </a:prstGeom>
        </p:spPr>
      </p:pic>
      <p:pic>
        <p:nvPicPr>
          <p:cNvPr id="12" name="Picture 11">
            <a:extLst>
              <a:ext uri="{FF2B5EF4-FFF2-40B4-BE49-F238E27FC236}">
                <a16:creationId xmlns:a16="http://schemas.microsoft.com/office/drawing/2014/main" id="{499C3339-7430-AE86-6FC3-22E793596442}"/>
              </a:ext>
            </a:extLst>
          </p:cNvPr>
          <p:cNvPicPr>
            <a:picLocks noChangeAspect="1"/>
          </p:cNvPicPr>
          <p:nvPr/>
        </p:nvPicPr>
        <p:blipFill>
          <a:blip r:embed="rId5"/>
          <a:stretch>
            <a:fillRect/>
          </a:stretch>
        </p:blipFill>
        <p:spPr>
          <a:xfrm>
            <a:off x="215453" y="2974069"/>
            <a:ext cx="2701403" cy="2093370"/>
          </a:xfrm>
          <a:prstGeom prst="rect">
            <a:avLst/>
          </a:prstGeom>
        </p:spPr>
      </p:pic>
      <p:pic>
        <p:nvPicPr>
          <p:cNvPr id="13" name="Picture 12">
            <a:extLst>
              <a:ext uri="{FF2B5EF4-FFF2-40B4-BE49-F238E27FC236}">
                <a16:creationId xmlns:a16="http://schemas.microsoft.com/office/drawing/2014/main" id="{4E155C65-7ECB-6641-6710-8B629C7F65A9}"/>
              </a:ext>
            </a:extLst>
          </p:cNvPr>
          <p:cNvPicPr>
            <a:picLocks noChangeAspect="1"/>
          </p:cNvPicPr>
          <p:nvPr/>
        </p:nvPicPr>
        <p:blipFill>
          <a:blip r:embed="rId6"/>
          <a:stretch>
            <a:fillRect/>
          </a:stretch>
        </p:blipFill>
        <p:spPr>
          <a:xfrm>
            <a:off x="3577578" y="785412"/>
            <a:ext cx="2841212" cy="1990262"/>
          </a:xfrm>
          <a:prstGeom prst="rect">
            <a:avLst/>
          </a:prstGeom>
        </p:spPr>
      </p:pic>
      <p:pic>
        <p:nvPicPr>
          <p:cNvPr id="6146" name="Picture 2" descr="Archaeologist Girl Stock Illustrations – 674 Archaeologist Girl Stock  Illustrations, Vectors &amp; Clipart - Dreamstime">
            <a:extLst>
              <a:ext uri="{FF2B5EF4-FFF2-40B4-BE49-F238E27FC236}">
                <a16:creationId xmlns:a16="http://schemas.microsoft.com/office/drawing/2014/main" id="{DAC31B40-7105-CA2D-9311-E462F7B995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030" y="0"/>
            <a:ext cx="2491441" cy="349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6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289345" y="917917"/>
            <a:ext cx="5543043" cy="3960825"/>
          </a:xfrm>
          <a:prstGeom prst="rect">
            <a:avLst/>
          </a:prstGeom>
        </p:spPr>
        <p:txBody>
          <a:bodyPr spcFirstLastPara="1" wrap="square" lIns="91425" tIns="91425" rIns="91425" bIns="91425" anchor="t" anchorCtr="0">
            <a:noAutofit/>
          </a:bodyPr>
          <a:lstStyle/>
          <a:p>
            <a:pPr marL="0" marR="0" algn="just">
              <a:spcBef>
                <a:spcPts val="0"/>
              </a:spcBef>
              <a:spcAft>
                <a:spcPts val="0"/>
              </a:spcAft>
            </a:pPr>
            <a:r>
              <a:rPr lang="en-US" sz="1400" dirty="0">
                <a:latin typeface="Times New Roman" panose="02020603050405020304" pitchFamily="18" charset="0"/>
                <a:cs typeface="Times New Roman" panose="02020603050405020304" pitchFamily="18" charset="0"/>
              </a:rPr>
              <a:t>Model 1 : Hybrid Model (K-Means Clustering + Nearest Neighbors)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2" name="Google Shape;170;p39">
            <a:extLst>
              <a:ext uri="{FF2B5EF4-FFF2-40B4-BE49-F238E27FC236}">
                <a16:creationId xmlns:a16="http://schemas.microsoft.com/office/drawing/2014/main" id="{C584EAD1-4032-5AF7-07DD-FB305B493454}"/>
              </a:ext>
            </a:extLst>
          </p:cNvPr>
          <p:cNvSpPr txBox="1">
            <a:spLocks/>
          </p:cNvSpPr>
          <p:nvPr/>
        </p:nvSpPr>
        <p:spPr>
          <a:xfrm>
            <a:off x="329092" y="280590"/>
            <a:ext cx="3915088" cy="613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l"/>
            <a:r>
              <a:rPr lang="en-US" dirty="0">
                <a:latin typeface="Times New Roman" panose="02020603050405020304" pitchFamily="18" charset="0"/>
                <a:cs typeface="Times New Roman" panose="02020603050405020304" pitchFamily="18" charset="0"/>
              </a:rPr>
              <a:t>Methodology </a:t>
            </a:r>
          </a:p>
        </p:txBody>
      </p:sp>
      <p:cxnSp>
        <p:nvCxnSpPr>
          <p:cNvPr id="3" name="Google Shape;172;p39">
            <a:extLst>
              <a:ext uri="{FF2B5EF4-FFF2-40B4-BE49-F238E27FC236}">
                <a16:creationId xmlns:a16="http://schemas.microsoft.com/office/drawing/2014/main" id="{0BE0343E-375B-5938-3755-4492810B2BBE}"/>
              </a:ext>
            </a:extLst>
          </p:cNvPr>
          <p:cNvCxnSpPr/>
          <p:nvPr/>
        </p:nvCxnSpPr>
        <p:spPr>
          <a:xfrm>
            <a:off x="469025" y="90713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Rectangle 2">
            <a:extLst>
              <a:ext uri="{FF2B5EF4-FFF2-40B4-BE49-F238E27FC236}">
                <a16:creationId xmlns:a16="http://schemas.microsoft.com/office/drawing/2014/main" id="{5C784C73-6925-1B18-9D5B-738E3CC3B2FE}"/>
              </a:ext>
            </a:extLst>
          </p:cNvPr>
          <p:cNvSpPr>
            <a:spLocks noChangeArrowheads="1"/>
          </p:cNvSpPr>
          <p:nvPr/>
        </p:nvSpPr>
        <p:spPr bwMode="auto">
          <a:xfrm>
            <a:off x="6096000" y="4283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descr="K Means Clustering Algorithm - KeyToDataScience">
            <a:extLst>
              <a:ext uri="{FF2B5EF4-FFF2-40B4-BE49-F238E27FC236}">
                <a16:creationId xmlns:a16="http://schemas.microsoft.com/office/drawing/2014/main" id="{9EB637A8-99ED-0484-41DE-F01AEB2F4B9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96000" y="428368"/>
            <a:ext cx="2819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neighborhood&#10;&#10;Description automatically generated">
            <a:extLst>
              <a:ext uri="{FF2B5EF4-FFF2-40B4-BE49-F238E27FC236}">
                <a16:creationId xmlns:a16="http://schemas.microsoft.com/office/drawing/2014/main" id="{F984AC7C-4BAB-0594-E6DB-DED3D6AE71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700" y="1850768"/>
            <a:ext cx="1449446" cy="1271373"/>
          </a:xfrm>
          <a:prstGeom prst="rect">
            <a:avLst/>
          </a:prstGeom>
        </p:spPr>
      </p:pic>
      <p:sp>
        <p:nvSpPr>
          <p:cNvPr id="6" name="Google Shape;171;p39">
            <a:extLst>
              <a:ext uri="{FF2B5EF4-FFF2-40B4-BE49-F238E27FC236}">
                <a16:creationId xmlns:a16="http://schemas.microsoft.com/office/drawing/2014/main" id="{093C8B62-F6C6-362F-E1F7-EC73C696E77D}"/>
              </a:ext>
            </a:extLst>
          </p:cNvPr>
          <p:cNvSpPr txBox="1">
            <a:spLocks/>
          </p:cNvSpPr>
          <p:nvPr/>
        </p:nvSpPr>
        <p:spPr>
          <a:xfrm>
            <a:off x="288220" y="1256722"/>
            <a:ext cx="7051694" cy="3730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just"/>
            <a:r>
              <a:rPr lang="en-US" b="1" dirty="0">
                <a:latin typeface="Times New Roman" panose="02020603050405020304" pitchFamily="18" charset="0"/>
                <a:cs typeface="Times New Roman" panose="02020603050405020304" pitchFamily="18" charset="0"/>
              </a:rPr>
              <a:t>K-means :</a:t>
            </a:r>
          </a:p>
          <a:p>
            <a:pPr algn="just"/>
            <a:endParaRPr lang="en-US" dirty="0">
              <a:latin typeface="Times New Roman" panose="02020603050405020304" pitchFamily="18" charset="0"/>
              <a:cs typeface="Times New Roman" panose="02020603050405020304" pitchFamily="18" charset="0"/>
            </a:endParaRPr>
          </a:p>
          <a:p>
            <a:pPr marL="514350" indent="-400050" algn="just">
              <a:buFont typeface="+mj-lt"/>
              <a:buAutoNum type="romanUcPeriod"/>
            </a:pPr>
            <a:r>
              <a:rPr lang="en-US" dirty="0">
                <a:latin typeface="Times New Roman" panose="02020603050405020304" pitchFamily="18" charset="0"/>
                <a:cs typeface="Times New Roman" panose="02020603050405020304" pitchFamily="18" charset="0"/>
              </a:rPr>
              <a:t>Group movies based on genre and rating similarity.</a:t>
            </a:r>
          </a:p>
          <a:p>
            <a:pPr marL="514350" indent="-400050" algn="just">
              <a:buFont typeface="+mj-lt"/>
              <a:buAutoNum type="romanUcPeriod"/>
            </a:pPr>
            <a:r>
              <a:rPr lang="en-US" dirty="0">
                <a:latin typeface="Times New Roman" panose="02020603050405020304" pitchFamily="18" charset="0"/>
                <a:cs typeface="Times New Roman" panose="02020603050405020304" pitchFamily="18" charset="0"/>
              </a:rPr>
              <a:t>Use K-Means clustering to form distinct groups.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Similarity Search:</a:t>
            </a:r>
          </a:p>
          <a:p>
            <a:pPr algn="just"/>
            <a:endParaRPr lang="en-US" dirty="0">
              <a:latin typeface="Times New Roman" panose="02020603050405020304" pitchFamily="18" charset="0"/>
              <a:cs typeface="Times New Roman" panose="02020603050405020304" pitchFamily="18" charset="0"/>
            </a:endParaRPr>
          </a:p>
          <a:p>
            <a:pPr marL="514350" indent="-400050" algn="just">
              <a:buFont typeface="+mj-lt"/>
              <a:buAutoNum type="romanLcPeriod"/>
            </a:pPr>
            <a:r>
              <a:rPr lang="en-US" dirty="0">
                <a:latin typeface="Times New Roman" panose="02020603050405020304" pitchFamily="18" charset="0"/>
                <a:cs typeface="Times New Roman" panose="02020603050405020304" pitchFamily="18" charset="0"/>
              </a:rPr>
              <a:t>Identify the input movie.</a:t>
            </a:r>
          </a:p>
          <a:p>
            <a:pPr marL="514350" indent="-400050" algn="just">
              <a:buFont typeface="+mj-lt"/>
              <a:buAutoNum type="romanLcPeriod"/>
            </a:pPr>
            <a:r>
              <a:rPr lang="en-US" dirty="0">
                <a:latin typeface="Times New Roman" panose="02020603050405020304" pitchFamily="18" charset="0"/>
                <a:cs typeface="Times New Roman" panose="02020603050405020304" pitchFamily="18" charset="0"/>
              </a:rPr>
              <a:t>Calculate Euclidean distance between the input movie and others in the same cluster.</a:t>
            </a:r>
          </a:p>
          <a:p>
            <a:pPr marL="514350" indent="-400050" algn="just">
              <a:buFont typeface="+mj-lt"/>
              <a:buAutoNum type="romanLcPeriod"/>
            </a:pPr>
            <a:r>
              <a:rPr lang="en-US" dirty="0">
                <a:latin typeface="Times New Roman" panose="02020603050405020304" pitchFamily="18" charset="0"/>
                <a:cs typeface="Times New Roman" panose="02020603050405020304" pitchFamily="18" charset="0"/>
              </a:rPr>
              <a:t>Recommend movies with the shortest distance.</a:t>
            </a:r>
          </a:p>
          <a:p>
            <a:pPr marL="514350" indent="-400050" algn="just">
              <a:buFont typeface="+mj-lt"/>
              <a:buAutoNum type="romanLcPeriod"/>
            </a:pPr>
            <a:endParaRPr lang="en-US" dirty="0">
              <a:latin typeface="Times New Roman" panose="02020603050405020304" pitchFamily="18" charset="0"/>
              <a:cs typeface="Times New Roman" panose="02020603050405020304" pitchFamily="18" charset="0"/>
            </a:endParaRPr>
          </a:p>
          <a:p>
            <a:pPr marL="114300" indent="0" algn="just"/>
            <a:r>
              <a:rPr lang="en-US" dirty="0">
                <a:latin typeface="Times New Roman" panose="02020603050405020304" pitchFamily="18" charset="0"/>
                <a:cs typeface="Times New Roman" panose="02020603050405020304" pitchFamily="18" charset="0"/>
              </a:rPr>
              <a:t>* Accurate Recommendation</a:t>
            </a:r>
          </a:p>
          <a:p>
            <a:pPr marL="114300" indent="0" algn="just"/>
            <a:r>
              <a:rPr lang="en-US" dirty="0">
                <a:latin typeface="Times New Roman" panose="02020603050405020304" pitchFamily="18" charset="0"/>
                <a:cs typeface="Times New Roman" panose="02020603050405020304" pitchFamily="18" charset="0"/>
              </a:rPr>
              <a:t>* Easy to Deploy</a:t>
            </a:r>
          </a:p>
          <a:p>
            <a:endParaRPr lang="en-US" dirty="0"/>
          </a:p>
          <a:p>
            <a:pPr marL="0" indent="0" algn="l">
              <a:spcAft>
                <a:spcPts val="1600"/>
              </a:spcAft>
            </a:pPr>
            <a:endParaRPr lang="en-US" dirty="0"/>
          </a:p>
        </p:txBody>
      </p:sp>
    </p:spTree>
    <p:extLst>
      <p:ext uri="{BB962C8B-B14F-4D97-AF65-F5344CB8AC3E}">
        <p14:creationId xmlns:p14="http://schemas.microsoft.com/office/powerpoint/2010/main" val="258186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289345" y="917917"/>
            <a:ext cx="5543043" cy="3960825"/>
          </a:xfrm>
          <a:prstGeom prst="rect">
            <a:avLst/>
          </a:prstGeom>
        </p:spPr>
        <p:txBody>
          <a:bodyPr spcFirstLastPara="1" wrap="square" lIns="91425" tIns="91425" rIns="91425" bIns="91425" anchor="t" anchorCtr="0">
            <a:noAutofit/>
          </a:bodyPr>
          <a:lstStyle/>
          <a:p>
            <a:pPr marL="0" marR="0" algn="just">
              <a:spcBef>
                <a:spcPts val="0"/>
              </a:spcBef>
              <a:spcAft>
                <a:spcPts val="0"/>
              </a:spcAft>
            </a:pP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5C784C73-6925-1B18-9D5B-738E3CC3B2FE}"/>
              </a:ext>
            </a:extLst>
          </p:cNvPr>
          <p:cNvSpPr>
            <a:spLocks noChangeArrowheads="1"/>
          </p:cNvSpPr>
          <p:nvPr/>
        </p:nvSpPr>
        <p:spPr bwMode="auto">
          <a:xfrm>
            <a:off x="6096000" y="4283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Google Shape;171;p39">
            <a:extLst>
              <a:ext uri="{FF2B5EF4-FFF2-40B4-BE49-F238E27FC236}">
                <a16:creationId xmlns:a16="http://schemas.microsoft.com/office/drawing/2014/main" id="{093C8B62-F6C6-362F-E1F7-EC73C696E77D}"/>
              </a:ext>
            </a:extLst>
          </p:cNvPr>
          <p:cNvSpPr txBox="1">
            <a:spLocks/>
          </p:cNvSpPr>
          <p:nvPr/>
        </p:nvSpPr>
        <p:spPr>
          <a:xfrm>
            <a:off x="289345" y="706331"/>
            <a:ext cx="7051694" cy="3730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l"/>
            <a:r>
              <a:rPr lang="en-US" sz="1400" dirty="0">
                <a:solidFill>
                  <a:schemeClr val="bg1"/>
                </a:solidFill>
                <a:latin typeface="Times New Roman" panose="02020603050405020304" pitchFamily="18" charset="0"/>
                <a:cs typeface="Times New Roman" panose="02020603050405020304" pitchFamily="18" charset="0"/>
              </a:rPr>
              <a:t>Model 2 : Content Based Filtering</a:t>
            </a:r>
            <a:br>
              <a:rPr lang="en-US" sz="1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114300" indent="0" algn="just"/>
            <a:r>
              <a:rPr lang="en-US"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Recommends movies based on their content (genres, ratings)</a:t>
            </a:r>
          </a:p>
          <a:p>
            <a:pPr marL="514350" indent="-400050" algn="just">
              <a:buFont typeface="+mj-lt"/>
              <a:buAutoNum type="romanUcPeriod"/>
            </a:pPr>
            <a:endParaRPr lang="en-US" sz="1200" b="1" dirty="0">
              <a:latin typeface="Times New Roman" panose="02020603050405020304" pitchFamily="18" charset="0"/>
              <a:cs typeface="Times New Roman" panose="02020603050405020304" pitchFamily="18" charset="0"/>
            </a:endParaRPr>
          </a:p>
          <a:p>
            <a:pPr marL="514350" indent="-400050" algn="just">
              <a:buFont typeface="+mj-lt"/>
              <a:buAutoNum type="romanUcPeriod"/>
            </a:pPr>
            <a:r>
              <a:rPr lang="en-US" sz="1200" dirty="0">
                <a:latin typeface="Times New Roman" panose="02020603050405020304" pitchFamily="18" charset="0"/>
                <a:cs typeface="Times New Roman" panose="02020603050405020304" pitchFamily="18" charset="0"/>
              </a:rPr>
              <a:t>Nearest Neighbors Algorithm</a:t>
            </a:r>
            <a:r>
              <a:rPr lang="en-US" sz="1200" b="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Identifies similar movies using Euclidean distance.</a:t>
            </a:r>
          </a:p>
          <a:p>
            <a:pPr marL="514350" indent="-400050" algn="just">
              <a:buFont typeface="+mj-lt"/>
              <a:buAutoNum type="romanUcPeriod"/>
            </a:pPr>
            <a:endParaRPr lang="en-US" sz="1200" dirty="0">
              <a:latin typeface="Times New Roman" panose="02020603050405020304" pitchFamily="18" charset="0"/>
              <a:cs typeface="Times New Roman" panose="02020603050405020304" pitchFamily="18" charset="0"/>
            </a:endParaRPr>
          </a:p>
          <a:p>
            <a:pPr marL="514350" indent="-400050" algn="just">
              <a:buFont typeface="+mj-lt"/>
              <a:buAutoNum type="romanUcPeriod"/>
            </a:pPr>
            <a:r>
              <a:rPr lang="en-US" sz="1200" dirty="0">
                <a:latin typeface="Times New Roman" panose="02020603050405020304" pitchFamily="18" charset="0"/>
                <a:cs typeface="Times New Roman" panose="02020603050405020304" pitchFamily="18" charset="0"/>
              </a:rPr>
              <a:t> Diverse Recommendations</a:t>
            </a:r>
            <a:r>
              <a:rPr lang="en-US" sz="1200" b="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Ensures recommendations are different from the input movie. </a:t>
            </a:r>
          </a:p>
          <a:p>
            <a:pPr marL="514350" indent="-400050" algn="just">
              <a:buFont typeface="+mj-lt"/>
              <a:buAutoNum type="romanUcPeriod"/>
            </a:pPr>
            <a:endParaRPr lang="en-US" sz="1200" dirty="0">
              <a:latin typeface="Times New Roman" panose="02020603050405020304" pitchFamily="18" charset="0"/>
              <a:cs typeface="Times New Roman" panose="02020603050405020304" pitchFamily="18" charset="0"/>
            </a:endParaRPr>
          </a:p>
          <a:p>
            <a:pPr marL="514350" indent="-400050" algn="just">
              <a:buFont typeface="+mj-lt"/>
              <a:buAutoNum type="romanUcPeriod"/>
            </a:pPr>
            <a:r>
              <a:rPr lang="en-US" sz="1200" dirty="0">
                <a:latin typeface="Times New Roman" panose="02020603050405020304" pitchFamily="18" charset="0"/>
                <a:cs typeface="Times New Roman" panose="02020603050405020304" pitchFamily="18" charset="0"/>
              </a:rPr>
              <a:t>Interpretable Recommendations: Provides clear reasoning for suggestions.</a:t>
            </a:r>
          </a:p>
          <a:p>
            <a:pPr marL="514350" indent="-400050" algn="just">
              <a:buFont typeface="+mj-lt"/>
              <a:buAutoNum type="romanUcPeriod"/>
            </a:pPr>
            <a:endParaRPr lang="en-US" sz="1200" dirty="0">
              <a:latin typeface="Times New Roman" panose="02020603050405020304" pitchFamily="18" charset="0"/>
              <a:cs typeface="Times New Roman" panose="02020603050405020304" pitchFamily="18" charset="0"/>
            </a:endParaRPr>
          </a:p>
          <a:p>
            <a:pPr marL="514350" indent="-400050" algn="just">
              <a:buFont typeface="+mj-lt"/>
              <a:buAutoNum type="romanUcPeriod"/>
            </a:pPr>
            <a:r>
              <a:rPr lang="en-US" sz="1200" dirty="0">
                <a:latin typeface="Times New Roman" panose="02020603050405020304" pitchFamily="18" charset="0"/>
                <a:cs typeface="Times New Roman" panose="02020603050405020304" pitchFamily="18" charset="0"/>
              </a:rPr>
              <a:t>Cold-Start Problem Solution</a:t>
            </a:r>
            <a:r>
              <a:rPr lang="en-US" sz="1200" b="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Recommends to new users without historical data.</a:t>
            </a:r>
            <a:endParaRPr lang="en-US" sz="1200" b="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*Recommends movies based on user preferences and content attributes.</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*Provides clear and interpretable suggestions.</a:t>
            </a:r>
          </a:p>
          <a:p>
            <a:endParaRPr lang="en-US" dirty="0"/>
          </a:p>
          <a:p>
            <a:pPr marL="0" indent="0" algn="l">
              <a:spcAft>
                <a:spcPts val="1600"/>
              </a:spcAft>
            </a:pPr>
            <a:endParaRPr lang="en-US" dirty="0"/>
          </a:p>
        </p:txBody>
      </p:sp>
      <p:pic>
        <p:nvPicPr>
          <p:cNvPr id="9218" name="Picture 2" descr="Step-by-Step Guide to Building Content-Based Filtering - StrataScratch">
            <a:extLst>
              <a:ext uri="{FF2B5EF4-FFF2-40B4-BE49-F238E27FC236}">
                <a16:creationId xmlns:a16="http://schemas.microsoft.com/office/drawing/2014/main" id="{F4BD7E5C-63AD-F2E9-1C8D-0CCB67AC3A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8" t="6662" r="11626" b="7459"/>
          <a:stretch/>
        </p:blipFill>
        <p:spPr bwMode="auto">
          <a:xfrm>
            <a:off x="6453003" y="3158239"/>
            <a:ext cx="2690997" cy="198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56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Rectangle 2">
            <a:extLst>
              <a:ext uri="{FF2B5EF4-FFF2-40B4-BE49-F238E27FC236}">
                <a16:creationId xmlns:a16="http://schemas.microsoft.com/office/drawing/2014/main" id="{5C784C73-6925-1B18-9D5B-738E3CC3B2FE}"/>
              </a:ext>
            </a:extLst>
          </p:cNvPr>
          <p:cNvSpPr>
            <a:spLocks noChangeArrowheads="1"/>
          </p:cNvSpPr>
          <p:nvPr/>
        </p:nvSpPr>
        <p:spPr bwMode="auto">
          <a:xfrm>
            <a:off x="6096000" y="4283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Google Shape;171;p39">
            <a:extLst>
              <a:ext uri="{FF2B5EF4-FFF2-40B4-BE49-F238E27FC236}">
                <a16:creationId xmlns:a16="http://schemas.microsoft.com/office/drawing/2014/main" id="{093C8B62-F6C6-362F-E1F7-EC73C696E77D}"/>
              </a:ext>
            </a:extLst>
          </p:cNvPr>
          <p:cNvSpPr txBox="1">
            <a:spLocks/>
          </p:cNvSpPr>
          <p:nvPr/>
        </p:nvSpPr>
        <p:spPr>
          <a:xfrm>
            <a:off x="164652" y="428368"/>
            <a:ext cx="7051694" cy="3730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just"/>
            <a:r>
              <a:rPr lang="en-US" sz="1400" dirty="0">
                <a:solidFill>
                  <a:schemeClr val="bg1"/>
                </a:solidFill>
                <a:latin typeface="Times New Roman" panose="02020603050405020304" pitchFamily="18" charset="0"/>
                <a:cs typeface="Times New Roman" panose="02020603050405020304" pitchFamily="18" charset="0"/>
              </a:rPr>
              <a:t>Model 3 : Item Based collaborative filtering</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lnSpc>
                <a:spcPct val="150000"/>
              </a:lnSpc>
              <a:buFont typeface="+mj-lt"/>
              <a:buAutoNum type="romanUcPeriod"/>
            </a:pPr>
            <a:r>
              <a:rPr lang="en-US" sz="1200" dirty="0">
                <a:latin typeface="Times New Roman" panose="02020603050405020304" pitchFamily="18" charset="0"/>
                <a:cs typeface="Times New Roman" panose="02020603050405020304" pitchFamily="18" charset="0"/>
              </a:rPr>
              <a:t>Recommends items similar to those a user has liked. </a:t>
            </a:r>
          </a:p>
          <a:p>
            <a:pPr algn="just">
              <a:lnSpc>
                <a:spcPct val="150000"/>
              </a:lnSpc>
              <a:buFont typeface="+mj-lt"/>
              <a:buAutoNum type="romanUcPeriod"/>
            </a:pPr>
            <a:r>
              <a:rPr lang="en-US" sz="1200" dirty="0">
                <a:latin typeface="Times New Roman" panose="02020603050405020304" pitchFamily="18" charset="0"/>
                <a:cs typeface="Times New Roman" panose="02020603050405020304" pitchFamily="18" charset="0"/>
              </a:rPr>
              <a:t>Compute item similarities using metrics like cosine similarity or Pearson correlation based on user ratings.</a:t>
            </a:r>
          </a:p>
          <a:p>
            <a:pPr algn="just">
              <a:lnSpc>
                <a:spcPct val="150000"/>
              </a:lnSpc>
              <a:buFont typeface="+mj-lt"/>
              <a:buAutoNum type="romanUcPeriod"/>
            </a:pPr>
            <a:r>
              <a:rPr lang="en-US" sz="1200" dirty="0">
                <a:latin typeface="Times New Roman" panose="02020603050405020304" pitchFamily="18" charset="0"/>
                <a:cs typeface="Times New Roman" panose="02020603050405020304" pitchFamily="18" charset="0"/>
              </a:rPr>
              <a:t>Identify the most similar items (neighbors) for each item from the similarity matrix.</a:t>
            </a:r>
          </a:p>
          <a:p>
            <a:pPr algn="just">
              <a:lnSpc>
                <a:spcPct val="150000"/>
              </a:lnSpc>
              <a:buFont typeface="+mj-lt"/>
              <a:buAutoNum type="romanUcPeriod"/>
            </a:pPr>
            <a:r>
              <a:rPr lang="en-US" sz="1200" dirty="0">
                <a:latin typeface="Times New Roman" panose="02020603050405020304" pitchFamily="18" charset="0"/>
                <a:cs typeface="Times New Roman" panose="02020603050405020304" pitchFamily="18" charset="0"/>
              </a:rPr>
              <a:t>Predict a user's rating for an unrated item using a weighted average of their ratings for similar items.</a:t>
            </a:r>
          </a:p>
          <a:p>
            <a:pPr algn="just">
              <a:lnSpc>
                <a:spcPct val="150000"/>
              </a:lnSpc>
              <a:buSzPct val="100000"/>
              <a:buFont typeface="+mj-lt"/>
              <a:buAutoNum type="romanUcPeriod"/>
            </a:pPr>
            <a:r>
              <a:rPr lang="en-US" sz="1200" dirty="0">
                <a:latin typeface="Times New Roman" panose="02020603050405020304" pitchFamily="18" charset="0"/>
                <a:cs typeface="Times New Roman" panose="02020603050405020304" pitchFamily="18" charset="0"/>
              </a:rPr>
              <a:t>Recommend items with the highest predicted ratings to the user.</a:t>
            </a:r>
          </a:p>
          <a:p>
            <a:pPr algn="just">
              <a:lnSpc>
                <a:spcPct val="150000"/>
              </a:lnSpc>
              <a:buSzPct val="100000"/>
              <a:buFont typeface="+mj-lt"/>
              <a:buAutoNum type="romanUcPeriod"/>
            </a:pPr>
            <a:endParaRPr lang="en-US" sz="1200" b="1" dirty="0">
              <a:latin typeface="Times New Roman" panose="02020603050405020304" pitchFamily="18" charset="0"/>
              <a:cs typeface="Times New Roman" panose="02020603050405020304" pitchFamily="18" charset="0"/>
            </a:endParaRPr>
          </a:p>
          <a:p>
            <a:pPr marL="114300" indent="0" algn="just">
              <a:lnSpc>
                <a:spcPct val="150000"/>
              </a:lnSpc>
            </a:pPr>
            <a:endParaRPr lang="en-US" sz="1200" b="1" dirty="0">
              <a:latin typeface="Times New Roman" panose="02020603050405020304" pitchFamily="18" charset="0"/>
              <a:cs typeface="Times New Roman" panose="02020603050405020304" pitchFamily="18" charset="0"/>
            </a:endParaRPr>
          </a:p>
          <a:p>
            <a:pPr marL="114300" indent="0" algn="just">
              <a:lnSpc>
                <a:spcPct val="150000"/>
              </a:lnSpc>
            </a:pPr>
            <a:r>
              <a:rPr lang="en-US" sz="1200" dirty="0">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Efficient for large datasets.</a:t>
            </a:r>
            <a:r>
              <a:rPr lang="en-US" sz="1200" dirty="0">
                <a:latin typeface="Times New Roman" panose="02020603050405020304" pitchFamily="18" charset="0"/>
                <a:cs typeface="Times New Roman" panose="02020603050405020304" pitchFamily="18" charset="0"/>
              </a:rPr>
              <a:t> </a:t>
            </a:r>
          </a:p>
          <a:p>
            <a:pPr marL="114300" indent="0" algn="just">
              <a:lnSpc>
                <a:spcPct val="150000"/>
              </a:lnSpc>
            </a:pPr>
            <a:r>
              <a:rPr lang="en-US" sz="1200" b="1" dirty="0">
                <a:latin typeface="Times New Roman" panose="02020603050405020304" pitchFamily="18" charset="0"/>
                <a:cs typeface="Times New Roman" panose="02020603050405020304" pitchFamily="18" charset="0"/>
              </a:rPr>
              <a:t>* Less personalized than user-based CF.</a:t>
            </a:r>
            <a:endParaRPr lang="en-US" sz="1200" dirty="0">
              <a:latin typeface="Times New Roman" panose="02020603050405020304" pitchFamily="18" charset="0"/>
              <a:cs typeface="Times New Roman" panose="02020603050405020304" pitchFamily="18" charset="0"/>
            </a:endParaRPr>
          </a:p>
          <a:p>
            <a:pPr marL="0" indent="0" algn="l">
              <a:spcAft>
                <a:spcPts val="1600"/>
              </a:spcAft>
            </a:pPr>
            <a:endParaRPr lang="en-US" dirty="0"/>
          </a:p>
        </p:txBody>
      </p:sp>
      <p:pic>
        <p:nvPicPr>
          <p:cNvPr id="10246" name="Picture 6">
            <a:extLst>
              <a:ext uri="{FF2B5EF4-FFF2-40B4-BE49-F238E27FC236}">
                <a16:creationId xmlns:a16="http://schemas.microsoft.com/office/drawing/2014/main" id="{48697EA4-E908-736B-9F4E-A652E38F8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298" y="2479932"/>
            <a:ext cx="3227702" cy="266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3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Rectangle 2">
            <a:extLst>
              <a:ext uri="{FF2B5EF4-FFF2-40B4-BE49-F238E27FC236}">
                <a16:creationId xmlns:a16="http://schemas.microsoft.com/office/drawing/2014/main" id="{5C784C73-6925-1B18-9D5B-738E3CC3B2FE}"/>
              </a:ext>
            </a:extLst>
          </p:cNvPr>
          <p:cNvSpPr>
            <a:spLocks noChangeArrowheads="1"/>
          </p:cNvSpPr>
          <p:nvPr/>
        </p:nvSpPr>
        <p:spPr bwMode="auto">
          <a:xfrm>
            <a:off x="6096000" y="4283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Google Shape;171;p39">
            <a:extLst>
              <a:ext uri="{FF2B5EF4-FFF2-40B4-BE49-F238E27FC236}">
                <a16:creationId xmlns:a16="http://schemas.microsoft.com/office/drawing/2014/main" id="{093C8B62-F6C6-362F-E1F7-EC73C696E77D}"/>
              </a:ext>
            </a:extLst>
          </p:cNvPr>
          <p:cNvSpPr txBox="1">
            <a:spLocks/>
          </p:cNvSpPr>
          <p:nvPr/>
        </p:nvSpPr>
        <p:spPr>
          <a:xfrm>
            <a:off x="328897" y="540030"/>
            <a:ext cx="7422908" cy="3730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just"/>
            <a:r>
              <a:rPr lang="en-US" sz="1400" dirty="0">
                <a:solidFill>
                  <a:schemeClr val="bg1"/>
                </a:solidFill>
                <a:latin typeface="Times New Roman" panose="02020603050405020304" pitchFamily="18" charset="0"/>
                <a:cs typeface="Times New Roman" panose="02020603050405020304" pitchFamily="18" charset="0"/>
              </a:rPr>
              <a:t>Model 4 : User Based collaborative filtering</a:t>
            </a:r>
          </a:p>
          <a:p>
            <a:pPr algn="l"/>
            <a:endParaRPr lang="en-US" sz="1200" b="1" dirty="0">
              <a:latin typeface="Times New Roman" panose="02020603050405020304" pitchFamily="18" charset="0"/>
              <a:cs typeface="Times New Roman" panose="02020603050405020304" pitchFamily="18" charset="0"/>
            </a:endParaRPr>
          </a:p>
          <a:p>
            <a:pPr algn="l"/>
            <a:endParaRPr lang="en-US" sz="1200" b="1" dirty="0">
              <a:latin typeface="Times New Roman" panose="02020603050405020304" pitchFamily="18" charset="0"/>
              <a:cs typeface="Times New Roman" panose="02020603050405020304" pitchFamily="18" charset="0"/>
            </a:endParaRPr>
          </a:p>
          <a:p>
            <a:pPr algn="l"/>
            <a:endParaRPr lang="en-US" sz="1200" b="1" dirty="0">
              <a:latin typeface="Times New Roman" panose="02020603050405020304" pitchFamily="18" charset="0"/>
              <a:cs typeface="Times New Roman" panose="02020603050405020304" pitchFamily="18" charset="0"/>
            </a:endParaRPr>
          </a:p>
          <a:p>
            <a:pPr algn="l">
              <a:buFont typeface="+mj-lt"/>
              <a:buAutoNum type="romanUcPeriod"/>
            </a:pPr>
            <a:r>
              <a:rPr lang="en-US" sz="1200" dirty="0">
                <a:latin typeface="Times New Roman" panose="02020603050405020304" pitchFamily="18" charset="0"/>
                <a:cs typeface="Times New Roman" panose="02020603050405020304" pitchFamily="18" charset="0"/>
              </a:rPr>
              <a:t>Developed a User-Based Collaborative Filtering system for movie recommendations.</a:t>
            </a:r>
          </a:p>
          <a:p>
            <a:pPr algn="l">
              <a:buFont typeface="+mj-lt"/>
              <a:buAutoNum type="romanUcPeriod"/>
            </a:pPr>
            <a:r>
              <a:rPr lang="en-US" sz="1200" dirty="0">
                <a:latin typeface="Times New Roman" panose="02020603050405020304" pitchFamily="18" charset="0"/>
                <a:cs typeface="Times New Roman" panose="02020603050405020304" pitchFamily="18" charset="0"/>
              </a:rPr>
              <a:t>Due to complexity, we only took 2000 user data to train the model.</a:t>
            </a:r>
          </a:p>
          <a:p>
            <a:pPr algn="l">
              <a:buFont typeface="+mj-lt"/>
              <a:buAutoNum type="romanUcPeriod"/>
            </a:pPr>
            <a:r>
              <a:rPr lang="en-US" sz="1200" dirty="0">
                <a:latin typeface="Times New Roman" panose="02020603050405020304" pitchFamily="18" charset="0"/>
                <a:cs typeface="Times New Roman" panose="02020603050405020304" pitchFamily="18" charset="0"/>
              </a:rPr>
              <a:t>Merged ratings with movie metadata and prioritized popular movies using average ratings and counts.</a:t>
            </a:r>
          </a:p>
          <a:p>
            <a:pPr algn="l">
              <a:buFont typeface="+mj-lt"/>
              <a:buAutoNum type="romanUcPeriod"/>
            </a:pPr>
            <a:r>
              <a:rPr lang="en-US" sz="1200" dirty="0">
                <a:latin typeface="Times New Roman" panose="02020603050405020304" pitchFamily="18" charset="0"/>
                <a:cs typeface="Times New Roman" panose="02020603050405020304" pitchFamily="18" charset="0"/>
              </a:rPr>
              <a:t>Applied K-Means clustering to group users with similar preferences and identified the nearest cluster for each target user.</a:t>
            </a:r>
          </a:p>
          <a:p>
            <a:pPr algn="l">
              <a:buFont typeface="+mj-lt"/>
              <a:buAutoNum type="romanUcPeriod"/>
            </a:pPr>
            <a:r>
              <a:rPr lang="en-US" sz="1200" dirty="0">
                <a:latin typeface="Times New Roman" panose="02020603050405020304" pitchFamily="18" charset="0"/>
                <a:cs typeface="Times New Roman" panose="02020603050405020304" pitchFamily="18" charset="0"/>
              </a:rPr>
              <a:t>Generated recommendations by aggregating ratings from users within the same cluster, focusing on unrated movies.</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Provides personalized recommendations based on similar users' preferences.</a:t>
            </a:r>
          </a:p>
          <a:p>
            <a:pPr algn="l"/>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Effectively handles the cold-start problem for new movies.</a:t>
            </a:r>
          </a:p>
          <a:p>
            <a:pPr marL="0" indent="0" algn="l">
              <a:spcAft>
                <a:spcPts val="1600"/>
              </a:spcAft>
            </a:pPr>
            <a:endParaRPr lang="en-US" dirty="0"/>
          </a:p>
        </p:txBody>
      </p:sp>
      <p:pic>
        <p:nvPicPr>
          <p:cNvPr id="8194" name="Picture 2" descr="An Improved Collaborative Filtering Recommendation Algorithm Based on  Retroactive Inhibition Theory">
            <a:extLst>
              <a:ext uri="{FF2B5EF4-FFF2-40B4-BE49-F238E27FC236}">
                <a16:creationId xmlns:a16="http://schemas.microsoft.com/office/drawing/2014/main" id="{1FE28EE9-DD2F-6EF9-BF4A-0C47FCC79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56082"/>
            <a:ext cx="3067538" cy="238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41527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818</Words>
  <Application>Microsoft Macintosh PowerPoint</Application>
  <PresentationFormat>On-screen Show (16:9)</PresentationFormat>
  <Paragraphs>108</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Montserrat ExtraBold</vt:lpstr>
      <vt:lpstr>Montserrat</vt:lpstr>
      <vt:lpstr>Proxima Nova Semibold</vt:lpstr>
      <vt:lpstr>Aptos</vt:lpstr>
      <vt:lpstr>Proxima Nova</vt:lpstr>
      <vt:lpstr>Arial</vt:lpstr>
      <vt:lpstr>Times New Roman</vt:lpstr>
      <vt:lpstr>Futuristic Background by Slidesgo</vt:lpstr>
      <vt:lpstr>Slidesgo Final Pages</vt:lpstr>
      <vt:lpstr>Movie Recommendation System Using R          </vt:lpstr>
      <vt:lpstr>Introduction</vt:lpstr>
      <vt:lpstr>System Design (How it Works !!)</vt:lpstr>
      <vt:lpstr>Data Preprocessing  (Turning raw data into reliable insights)</vt:lpstr>
      <vt:lpstr>Exploratory Data Analysis</vt:lpstr>
      <vt:lpstr>Model 1 : Hybrid Model (K-Means Clustering + Nearest Neighbors)  .    </vt:lpstr>
      <vt:lpstr>  .    </vt:lpstr>
      <vt:lpstr>PowerPoint Presentation</vt:lpstr>
      <vt:lpstr>PowerPoint Presentation</vt:lpstr>
      <vt:lpstr>Model Deployment</vt:lpstr>
      <vt:lpstr>Evaluation</vt:lpstr>
      <vt:lpstr>Evaluation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IMAGE COMPRESSION  AND  IMAGE RESTORATION TECHNIQUES</dc:title>
  <cp:lastModifiedBy>Annapureddy, Lakshmi Rohith Reddy</cp:lastModifiedBy>
  <cp:revision>4</cp:revision>
  <dcterms:modified xsi:type="dcterms:W3CDTF">2024-12-02T05:21:29Z</dcterms:modified>
</cp:coreProperties>
</file>